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4" r:id="rId3"/>
    <p:sldId id="265" r:id="rId4"/>
    <p:sldId id="283" r:id="rId5"/>
    <p:sldId id="301" r:id="rId6"/>
    <p:sldId id="304" r:id="rId7"/>
    <p:sldId id="295" r:id="rId8"/>
    <p:sldId id="302" r:id="rId9"/>
    <p:sldId id="303" r:id="rId10"/>
    <p:sldId id="281" r:id="rId11"/>
    <p:sldId id="268" r:id="rId12"/>
    <p:sldId id="269" r:id="rId13"/>
    <p:sldId id="297" r:id="rId14"/>
    <p:sldId id="306" r:id="rId15"/>
    <p:sldId id="276" r:id="rId16"/>
    <p:sldId id="271" r:id="rId17"/>
    <p:sldId id="272" r:id="rId18"/>
    <p:sldId id="305" r:id="rId19"/>
    <p:sldId id="280" r:id="rId20"/>
  </p:sldIdLst>
  <p:sldSz cx="9144000" cy="6858000" type="screen4x3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rd Rasing ( Green Career Consult)" initials="GR(GCC" lastIdx="1" clrIdx="0">
    <p:extLst>
      <p:ext uri="{19B8F6BF-5375-455C-9EA6-DF929625EA0E}">
        <p15:presenceInfo xmlns:p15="http://schemas.microsoft.com/office/powerpoint/2012/main" userId="Gerard Rasing ( Green Career Consult)" providerId="None"/>
      </p:ext>
    </p:extLst>
  </p:cmAuthor>
  <p:cmAuthor id="2" name="Rob Harmsen" initials="RH" lastIdx="1" clrIdx="1">
    <p:extLst>
      <p:ext uri="{19B8F6BF-5375-455C-9EA6-DF929625EA0E}">
        <p15:presenceInfo xmlns:p15="http://schemas.microsoft.com/office/powerpoint/2012/main" userId="1df87480cd2a83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52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8CA480-CEBE-4745-8CD8-52994EEEA3A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9AB41643-3E34-4324-AD5F-8FF5F4D1339A}" type="pres">
      <dgm:prSet presAssocID="{E08CA480-CEBE-4745-8CD8-52994EEEA3A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B9983835-2C6C-4C12-A129-25256CD2A83B}" type="presOf" srcId="{E08CA480-CEBE-4745-8CD8-52994EEEA3A3}" destId="{9AB41643-3E34-4324-AD5F-8FF5F4D1339A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815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149F4FD4-EC69-41B6-9BB6-9924BC0A0BD6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815" y="9429612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BC7D290-300B-45EF-924E-F787C57C7E2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8999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4F790C75-8DFF-41E7-B1CB-71CB3D9FCCCF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6" rIns="95573" bIns="47786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5573" tIns="47786" rIns="95573" bIns="47786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60" cy="496411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2A694538-8099-4904-9840-7A01D80F59CC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504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4538-8099-4904-9840-7A01D80F59CC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4022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B604DAF-06C9-44C6-8A1D-931544DF9105}" type="datetimeFigureOut">
              <a:rPr lang="nl-NL" smtClean="0"/>
              <a:t>13-7-2023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1AFC5CD-1D97-4DA2-B761-2521F5F9E99C}" type="slidenum">
              <a:rPr lang="nl-NL" smtClean="0"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dweildag.nl/wp-content/uploads/2012/05/logo-K3Delt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82960" y="5283162"/>
            <a:ext cx="8050088" cy="1574838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Book Antiqua" panose="02040602050305030304" pitchFamily="18" charset="0"/>
              </a:rPr>
              <a:t>Jaarvergadering 2022</a:t>
            </a:r>
          </a:p>
          <a:p>
            <a:r>
              <a:rPr lang="nl-NL" dirty="0">
                <a:latin typeface="Book Antiqua" panose="02040602050305030304" pitchFamily="18" charset="0"/>
              </a:rPr>
              <a:t>Dinsdag, 12 september 2023</a:t>
            </a:r>
          </a:p>
          <a:p>
            <a:endParaRPr lang="nl-NL" dirty="0">
              <a:latin typeface="Book Antiqua" panose="02040602050305030304" pitchFamily="18" charset="0"/>
            </a:endParaRPr>
          </a:p>
          <a:p>
            <a:endParaRPr lang="nl-NL" dirty="0">
              <a:latin typeface="Book Antiqua" panose="020406020503050303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6120680" cy="201622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C5C9370-D1D2-40A2-BA19-53EA6A8E0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464755"/>
            <a:ext cx="28003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60432" cy="792088"/>
          </a:xfrm>
        </p:spPr>
        <p:txBody>
          <a:bodyPr>
            <a:normAutofit/>
          </a:bodyPr>
          <a:lstStyle/>
          <a:p>
            <a:r>
              <a:rPr lang="nl-NL" sz="2800" dirty="0" err="1"/>
              <a:t>Angerense</a:t>
            </a:r>
            <a:r>
              <a:rPr lang="nl-NL" sz="2800" dirty="0"/>
              <a:t> buitenpolder</a:t>
            </a:r>
          </a:p>
        </p:txBody>
      </p:sp>
      <p:pic>
        <p:nvPicPr>
          <p:cNvPr id="4" name="Afbeelding 3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4391"/>
            <a:ext cx="2808312" cy="8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648C13-4091-4B2C-B980-2E33380C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377" y="2895257"/>
            <a:ext cx="5527476" cy="396274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21EB2A3-7457-42FD-ADF4-2A5D8E89E7B1}"/>
              </a:ext>
            </a:extLst>
          </p:cNvPr>
          <p:cNvSpPr txBox="1"/>
          <p:nvPr/>
        </p:nvSpPr>
        <p:spPr>
          <a:xfrm>
            <a:off x="179512" y="1613089"/>
            <a:ext cx="55274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Project “ruimte voor de rivier”  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- Strijdbaar Angeren periodiek in overleg met Gemeente &amp; K3Delta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Focus op: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- Struinpaden 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- Recreatie mogelijkheden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Aanleg fietspad door de uiterwaarden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Aanleg fietspad op de zomerdijk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      naar Doornenburg is niet realiseerbaar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34D6CAE-3853-49D9-9ED7-34AE5E9B8DA7}"/>
              </a:ext>
            </a:extLst>
          </p:cNvPr>
          <p:cNvSpPr txBox="1"/>
          <p:nvPr/>
        </p:nvSpPr>
        <p:spPr>
          <a:xfrm>
            <a:off x="179511" y="4005064"/>
            <a:ext cx="33177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Project loopt momenteel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Wat wordt er gewonnen: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 - 500.000      m3 klei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- 1.100.000    m3 zand</a:t>
            </a:r>
          </a:p>
          <a:p>
            <a:pPr marL="285750" indent="-285750">
              <a:buFontTx/>
              <a:buChar char="-"/>
            </a:pPr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Werkzaamheden zullen volgens planning nog 5 jaar in beslag nemen</a:t>
            </a:r>
          </a:p>
        </p:txBody>
      </p:sp>
    </p:spTree>
    <p:extLst>
      <p:ext uri="{BB962C8B-B14F-4D97-AF65-F5344CB8AC3E}">
        <p14:creationId xmlns:p14="http://schemas.microsoft.com/office/powerpoint/2010/main" val="2732288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15200" cy="936104"/>
          </a:xfrm>
        </p:spPr>
        <p:txBody>
          <a:bodyPr>
            <a:normAutofit/>
          </a:bodyPr>
          <a:lstStyle/>
          <a:p>
            <a:r>
              <a:rPr lang="nl-NL" sz="2800" dirty="0"/>
              <a:t>Doortrekking  A15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BB722B-6371-4FD9-9871-42B9B50B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30" y="3906000"/>
            <a:ext cx="4188370" cy="2952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E06EF3E-01D0-4CEB-AE13-72D11C00FB75}"/>
              </a:ext>
            </a:extLst>
          </p:cNvPr>
          <p:cNvSpPr txBox="1"/>
          <p:nvPr/>
        </p:nvSpPr>
        <p:spPr>
          <a:xfrm>
            <a:off x="179512" y="1752785"/>
            <a:ext cx="79415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Uitspraak Raad van State jan 2021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- Forse vertraging definitieve uitspraak ( was verwacht sept 2020)</a:t>
            </a:r>
          </a:p>
          <a:p>
            <a:r>
              <a:rPr lang="nl-NL" sz="1400" dirty="0">
                <a:latin typeface="Book Antiqua" panose="02040602050305030304" pitchFamily="18" charset="0"/>
              </a:rPr>
              <a:t>- Belangrijkste argument RvS voor aanhouding van de zaak: De berekening van stikstof depositie 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Voornaamste partijen met ingediende zienswijzen: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Stichting “Duurzaam A15” / Strijdbaar Angeren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Gelderse Natuur &amp; Milieu Federatie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Milieu vrienden Duiven</a:t>
            </a:r>
          </a:p>
          <a:p>
            <a:pPr marL="285750" indent="-285750">
              <a:buFontTx/>
              <a:buChar char="-"/>
            </a:pPr>
            <a:endParaRPr lang="nl-NL" sz="1400" dirty="0">
              <a:latin typeface="Book Antiqua" panose="02040602050305030304" pitchFamily="18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53DE88-DA77-4910-86F7-AC010F19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75" y="4365104"/>
            <a:ext cx="3984880" cy="1872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ABD6E88-DAB3-4A12-9F24-2A1CBB207C8C}"/>
              </a:ext>
            </a:extLst>
          </p:cNvPr>
          <p:cNvSpPr txBox="1"/>
          <p:nvPr/>
        </p:nvSpPr>
        <p:spPr>
          <a:xfrm>
            <a:off x="179513" y="4656597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Book Antiqua" panose="02040602050305030304" pitchFamily="18" charset="0"/>
              </a:rPr>
              <a:t>Uitspraak van de Raad van Staten inzake berekeningswijze stikstof in april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Book Antiqua" panose="02040602050305030304" pitchFamily="18" charset="0"/>
              </a:rPr>
              <a:t>Definitieve uitspraak wordt verwacht in sept/okt 2023</a:t>
            </a:r>
          </a:p>
        </p:txBody>
      </p:sp>
    </p:spTree>
    <p:extLst>
      <p:ext uri="{BB962C8B-B14F-4D97-AF65-F5344CB8AC3E}">
        <p14:creationId xmlns:p14="http://schemas.microsoft.com/office/powerpoint/2010/main" val="68921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315200" cy="576064"/>
          </a:xfrm>
        </p:spPr>
        <p:txBody>
          <a:bodyPr>
            <a:normAutofit/>
          </a:bodyPr>
          <a:lstStyle/>
          <a:p>
            <a:r>
              <a:rPr lang="nl-NL" sz="2800" dirty="0"/>
              <a:t>Windpark Caprice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363" y="1268760"/>
            <a:ext cx="8568952" cy="5589240"/>
          </a:xfrm>
        </p:spPr>
        <p:txBody>
          <a:bodyPr>
            <a:norm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Strijdbaar Angeren heeft i.o.m. platform Angeren een </a:t>
            </a:r>
          </a:p>
          <a:p>
            <a:pPr marL="0" indent="0">
              <a:buNone/>
            </a:pPr>
            <a:r>
              <a:rPr lang="nl-NL" sz="1400" dirty="0">
                <a:latin typeface="Book Antiqua" panose="02040602050305030304" pitchFamily="18" charset="0"/>
              </a:rPr>
              <a:t>    zienswijze ingediend tegen de ontwerpvergunning.</a:t>
            </a:r>
          </a:p>
          <a:p>
            <a:pPr marL="0" indent="0">
              <a:buNone/>
            </a:pPr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zienswijze heeft niet geleid tot wijziging plan.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Andere bezwaarmakers hebben bezwaar aangetekend bij de Raad van State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Datum uitspraak nog niet bekend</a:t>
            </a:r>
          </a:p>
          <a:p>
            <a:pPr marL="274320" lvl="1" indent="0">
              <a:buNone/>
            </a:pPr>
            <a:endParaRPr lang="nl-NL" sz="14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pPr marL="502920" lvl="1" indent="-228600">
              <a:buFont typeface="+mj-lt"/>
              <a:buAutoNum type="arabicPeriod"/>
            </a:pPr>
            <a:endParaRPr lang="nl-NL" sz="12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endParaRPr lang="nl-NL" sz="2000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16E53B-A090-4A26-800A-76563C46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429000"/>
            <a:ext cx="3556005" cy="278069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AA69091-501C-453C-BD2C-AD01963EE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162" y="1917061"/>
            <a:ext cx="331651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3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315200" cy="936104"/>
          </a:xfrm>
        </p:spPr>
        <p:txBody>
          <a:bodyPr>
            <a:normAutofit/>
          </a:bodyPr>
          <a:lstStyle/>
          <a:p>
            <a:r>
              <a:rPr lang="nl-NL" sz="2800" dirty="0"/>
              <a:t>Overige onderwerpen (1)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5256584"/>
          </a:xfrm>
        </p:spPr>
        <p:txBody>
          <a:bodyPr>
            <a:norm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Behoud goede OV verbinding Angeren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Bestaande concessie verloopt december 2022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Noodconcessie ( </a:t>
            </a:r>
            <a:r>
              <a:rPr lang="nl-NL" sz="1200" dirty="0" err="1">
                <a:latin typeface="Book Antiqua" panose="02040602050305030304" pitchFamily="18" charset="0"/>
              </a:rPr>
              <a:t>ivm</a:t>
            </a:r>
            <a:r>
              <a:rPr lang="nl-NL" sz="1200" dirty="0">
                <a:latin typeface="Book Antiqua" panose="02040602050305030304" pitchFamily="18" charset="0"/>
              </a:rPr>
              <a:t> Covid-19) ingevoerd, looptijd tot december 2024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Toekomstige beleid gemeente, kernen goed bereikbaar blijven houden 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Strijdbaar Angeren in overleg met provincie en gemeente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Gemeente zet in op behoud huidige lijnen, wellicht minder haltes</a:t>
            </a:r>
          </a:p>
          <a:p>
            <a:pPr marL="274320" lvl="1" indent="0">
              <a:buNone/>
            </a:pPr>
            <a:r>
              <a:rPr lang="nl-NL" sz="1200" dirty="0">
                <a:latin typeface="Book Antiqua" panose="02040602050305030304" pitchFamily="18" charset="0"/>
              </a:rPr>
              <a:t>     in Angeren, maar kwalitatief wel beter.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Budget OV staat onder druk. Gemeente heeft zorg neergelegd bij provincie.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Voorlopig geen aanpassing bushaltes</a:t>
            </a: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Werkgroep aantrekkelijk Angeren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Integraal plan voor het groener maken van Angeren is ingediend bij gemeente raad. Gemeente raad heeft B&amp;W 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Voor uitvoering van de plannen bij het dorpshuis, het </a:t>
            </a:r>
            <a:r>
              <a:rPr lang="nl-NL" sz="1200" dirty="0" err="1">
                <a:latin typeface="Book Antiqua" panose="02040602050305030304" pitchFamily="18" charset="0"/>
              </a:rPr>
              <a:t>Keuie</a:t>
            </a:r>
            <a:r>
              <a:rPr lang="nl-NL" sz="1200" dirty="0">
                <a:latin typeface="Book Antiqua" panose="02040602050305030304" pitchFamily="18" charset="0"/>
              </a:rPr>
              <a:t> en de </a:t>
            </a:r>
            <a:r>
              <a:rPr lang="nl-NL" sz="1200" dirty="0" err="1">
                <a:latin typeface="Book Antiqua" panose="02040602050305030304" pitchFamily="18" charset="0"/>
              </a:rPr>
              <a:t>Coop</a:t>
            </a:r>
            <a:r>
              <a:rPr lang="nl-NL" sz="1200" dirty="0">
                <a:latin typeface="Book Antiqua" panose="02040602050305030304" pitchFamily="18" charset="0"/>
              </a:rPr>
              <a:t> is € 160000,00 beschikbaar. € 80000,00 van gemeente, rest van andere fondsen. 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Plan Dorpshuis: in uitvoering anderen plannen in planning voor 2023/2024.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Inmiddels heeft de werkgroep een plan gemaakt voor een park op </a:t>
            </a:r>
            <a:r>
              <a:rPr lang="nl-NL" sz="1200" dirty="0" err="1">
                <a:latin typeface="Book Antiqua" panose="02040602050305030304" pitchFamily="18" charset="0"/>
              </a:rPr>
              <a:t>Muyland</a:t>
            </a:r>
            <a:r>
              <a:rPr lang="nl-NL" sz="1200" dirty="0">
                <a:latin typeface="Book Antiqua" panose="02040602050305030304" pitchFamily="18" charset="0"/>
              </a:rPr>
              <a:t>.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Dit plan wordt in oktober/nov 2023 besproken met wethouder Maarten van den Bos 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0D96A6A-E6D9-1952-9EB5-40CF11D4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5301208"/>
            <a:ext cx="265875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5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6F1CB-7E00-DD44-5C95-C93F9EF5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Overige onderwerpen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9C340B-4135-9C98-3DB3-E7D98BC7D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64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Omgevingsvisie 2035</a:t>
            </a:r>
          </a:p>
          <a:p>
            <a:pPr marL="0" indent="0">
              <a:buNone/>
            </a:pPr>
            <a:endParaRPr lang="nl-NL" sz="2000" dirty="0"/>
          </a:p>
          <a:p>
            <a:r>
              <a:rPr lang="nl-NL" sz="2000" dirty="0"/>
              <a:t>Strijdbaar Angeren heeft zienswijze ingediend op de omgevingsvisie van de gemeente Lingewaard (hoe ziet de gemeente er in 2035 uit) als onderdeel van de omgevingswet.</a:t>
            </a:r>
          </a:p>
          <a:p>
            <a:r>
              <a:rPr lang="nl-NL" sz="2000" dirty="0"/>
              <a:t>Zienswijze heeft niet geleid tot een aanpassing van de omgevingsvisie. </a:t>
            </a:r>
          </a:p>
          <a:p>
            <a:r>
              <a:rPr lang="nl-NL" sz="2000" dirty="0"/>
              <a:t>In de raad wel vastgesteld dat de omgevingsvisie na 2 jaar (volledig) kan worden herzien.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DBE1777-DEAF-079F-46C7-0BED13AD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287421"/>
            <a:ext cx="2952328" cy="23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8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78250C8-4240-4A96-85E8-DFBC99C2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48680"/>
            <a:ext cx="7315200" cy="936104"/>
          </a:xfrm>
        </p:spPr>
        <p:txBody>
          <a:bodyPr>
            <a:normAutofit/>
          </a:bodyPr>
          <a:lstStyle/>
          <a:p>
            <a:r>
              <a:rPr lang="nl-NL" dirty="0"/>
              <a:t>Financieel overzicht</a:t>
            </a:r>
          </a:p>
        </p:txBody>
      </p:sp>
    </p:spTree>
    <p:extLst>
      <p:ext uri="{BB962C8B-B14F-4D97-AF65-F5344CB8AC3E}">
        <p14:creationId xmlns:p14="http://schemas.microsoft.com/office/powerpoint/2010/main" val="63422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7315200" cy="792088"/>
          </a:xfrm>
        </p:spPr>
        <p:txBody>
          <a:bodyPr>
            <a:normAutofit/>
          </a:bodyPr>
          <a:lstStyle/>
          <a:p>
            <a:r>
              <a:rPr lang="nl-NL" sz="2800" dirty="0"/>
              <a:t>Kascontrole commissie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sz="1400" dirty="0">
                <a:latin typeface="Book Antiqua" panose="02040602050305030304" pitchFamily="18" charset="0"/>
              </a:rPr>
              <a:t>Huidige samenstelling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Harrie Arends en (nog te benaderen</a:t>
            </a:r>
          </a:p>
          <a:p>
            <a:pPr lvl="2"/>
            <a:r>
              <a:rPr lang="nl-NL" sz="1200" dirty="0">
                <a:latin typeface="Book Antiqua" panose="02040602050305030304" pitchFamily="18" charset="0"/>
              </a:rPr>
              <a:t>Verslag Commissie</a:t>
            </a:r>
          </a:p>
          <a:p>
            <a:pPr lvl="2"/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Aftredend commissielid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Harrie Arends.</a:t>
            </a:r>
          </a:p>
          <a:p>
            <a:pPr lvl="1"/>
            <a:endParaRPr lang="nl-NL" sz="1400" dirty="0">
              <a:latin typeface="Book Antiqua" panose="02040602050305030304" pitchFamily="18" charset="0"/>
            </a:endParaRPr>
          </a:p>
          <a:p>
            <a:pPr>
              <a:buFont typeface="Arial"/>
              <a:buChar char="•"/>
            </a:pPr>
            <a:r>
              <a:rPr lang="nl-NL" sz="1400" dirty="0">
                <a:latin typeface="Book Antiqua" panose="02040602050305030304" pitchFamily="18" charset="0"/>
              </a:rPr>
              <a:t>Benoeming nieuw lid van de kascontrole?</a:t>
            </a:r>
          </a:p>
          <a:p>
            <a:pPr>
              <a:buFont typeface="Arial"/>
              <a:buChar char="•"/>
            </a:pPr>
            <a:endParaRPr lang="nl-NL" sz="1400" dirty="0">
              <a:latin typeface="Book Antiqua" panose="02040602050305030304" pitchFamily="18" charset="0"/>
            </a:endParaRPr>
          </a:p>
          <a:p>
            <a:pPr>
              <a:buFont typeface="Arial"/>
              <a:buChar char="•"/>
            </a:pPr>
            <a:r>
              <a:rPr lang="nl-NL" sz="1400" dirty="0">
                <a:latin typeface="Book Antiqua" panose="02040602050305030304" pitchFamily="18" charset="0"/>
              </a:rPr>
              <a:t>Voorstel contributie:</a:t>
            </a:r>
          </a:p>
          <a:p>
            <a:pPr lvl="1">
              <a:buFont typeface="Arial"/>
              <a:buChar char="•"/>
            </a:pPr>
            <a:r>
              <a:rPr lang="nl-NL" sz="1200" dirty="0">
                <a:latin typeface="Book Antiqua" panose="02040602050305030304" pitchFamily="18" charset="0"/>
              </a:rPr>
              <a:t>Continuering 1 euro / lid</a:t>
            </a:r>
          </a:p>
          <a:p>
            <a:pPr marL="274320" lvl="1" indent="0">
              <a:buNone/>
            </a:pPr>
            <a:endParaRPr lang="nl-NL" sz="1800" dirty="0"/>
          </a:p>
          <a:p>
            <a:pPr marL="45720" indent="0">
              <a:buNone/>
            </a:pP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8135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38686"/>
            <a:ext cx="7315200" cy="804165"/>
          </a:xfrm>
        </p:spPr>
        <p:txBody>
          <a:bodyPr>
            <a:normAutofit/>
          </a:bodyPr>
          <a:lstStyle/>
          <a:p>
            <a:r>
              <a:rPr lang="nl-NL" sz="2800" dirty="0"/>
              <a:t>Bestuursverkiezing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51971"/>
            <a:ext cx="7315200" cy="4248471"/>
          </a:xfrm>
        </p:spPr>
        <p:txBody>
          <a:bodyPr/>
          <a:lstStyle/>
          <a:p>
            <a:pPr marL="45720" indent="0">
              <a:buNone/>
            </a:pPr>
            <a:endParaRPr lang="nl-NL" sz="800" dirty="0"/>
          </a:p>
          <a:p>
            <a:pPr marL="45720" indent="0">
              <a:buNone/>
            </a:pPr>
            <a:endParaRPr lang="nl-NL" dirty="0"/>
          </a:p>
          <a:p>
            <a:r>
              <a:rPr lang="nl-NL" sz="1400" dirty="0">
                <a:latin typeface="Book Antiqua" panose="02040602050305030304" pitchFamily="18" charset="0"/>
              </a:rPr>
              <a:t>Aftredend en herkiesbaar</a:t>
            </a:r>
          </a:p>
          <a:p>
            <a:pPr lvl="1"/>
            <a:r>
              <a:rPr lang="nl-NL" sz="1200" dirty="0">
                <a:latin typeface="Book Antiqua" panose="02040602050305030304" pitchFamily="18" charset="0"/>
              </a:rPr>
              <a:t>Niemand.</a:t>
            </a:r>
          </a:p>
          <a:p>
            <a:pPr lvl="1"/>
            <a:endParaRPr lang="nl-NL" sz="1200" dirty="0">
              <a:latin typeface="Book Antiqua" panose="02040602050305030304" pitchFamily="18" charset="0"/>
            </a:endParaRPr>
          </a:p>
          <a:p>
            <a:pPr lvl="1"/>
            <a:endParaRPr lang="nl-NL" sz="12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200" dirty="0">
              <a:latin typeface="Book Antiqua" panose="02040602050305030304" pitchFamily="18" charset="0"/>
            </a:endParaRPr>
          </a:p>
          <a:p>
            <a:pPr marL="274320" lvl="1" indent="0">
              <a:buNone/>
            </a:pPr>
            <a:endParaRPr lang="nl-NL" sz="1800" dirty="0"/>
          </a:p>
          <a:p>
            <a:endParaRPr lang="nl-NL" dirty="0"/>
          </a:p>
          <a:p>
            <a:pPr marL="45720" indent="0">
              <a:buNone/>
            </a:pP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5078095" cy="2008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37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60A58-BAC7-AA54-D78B-95B9844D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Strijdbaar Angeren en de toekomst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927CD4-A7EF-C349-73F8-B717C7F41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Overwegingen:</a:t>
            </a:r>
          </a:p>
          <a:p>
            <a:r>
              <a:rPr lang="nl-NL" sz="1600" dirty="0"/>
              <a:t>Het bestuur van Strijdbaar heeft begin 2023 vastgesteld dat gezien de lopende dossier het belangrijk is dat zij blijven functioneren.</a:t>
            </a:r>
          </a:p>
          <a:p>
            <a:r>
              <a:rPr lang="nl-NL" sz="1600" dirty="0"/>
              <a:t>De omgevingswet en de onlangs door de gemeente aangenomen omgevingsvisie 2035 en de woningbouw maken het noodzakelijk om vanuit Angeren één (gezamenlijk) geluid te laten horen</a:t>
            </a:r>
          </a:p>
          <a:p>
            <a:r>
              <a:rPr lang="nl-NL" sz="1600" dirty="0"/>
              <a:t>Platform Angeren, Dorpshuis Angeren en de werkgroep Angeren Aantrekkelijk hebben te kennen gegeven te willen onderzoeken of dat verdere samenwerking een “must” is.</a:t>
            </a:r>
          </a:p>
          <a:p>
            <a:r>
              <a:rPr lang="nl-NL" sz="1600" dirty="0"/>
              <a:t>2 leden van de werkgroep hebben aangeven volgend jaar te willen stoppen met hun activiteiten.</a:t>
            </a:r>
          </a:p>
          <a:p>
            <a:endParaRPr lang="nl-NL" sz="1600" dirty="0"/>
          </a:p>
          <a:p>
            <a:pPr marL="0" indent="0">
              <a:buNone/>
            </a:pPr>
            <a:r>
              <a:rPr lang="nl-NL" sz="2800" dirty="0"/>
              <a:t>Hoe kijken de leden van Strijdbaar Angeren daar tegenaan?????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600" dirty="0"/>
              <a:t>Als we dit zouden doen, onder welke voorwaarden zouden we dit dan moeten doen?</a:t>
            </a:r>
          </a:p>
        </p:txBody>
      </p:sp>
    </p:spTree>
    <p:extLst>
      <p:ext uri="{BB962C8B-B14F-4D97-AF65-F5344CB8AC3E}">
        <p14:creationId xmlns:p14="http://schemas.microsoft.com/office/powerpoint/2010/main" val="1960139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843808" y="1556792"/>
            <a:ext cx="269411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dirty="0">
                <a:solidFill>
                  <a:schemeClr val="tx2"/>
                </a:solidFill>
                <a:latin typeface="+mj-lt"/>
              </a:rPr>
              <a:t>Rondvraag</a:t>
            </a:r>
          </a:p>
          <a:p>
            <a:pPr algn="ctr"/>
            <a:endParaRPr lang="nl-NL" sz="40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nl-NL" sz="4000" dirty="0">
                <a:solidFill>
                  <a:schemeClr val="tx2"/>
                </a:solidFill>
                <a:latin typeface="+mj-lt"/>
              </a:rPr>
              <a:t>&amp;</a:t>
            </a:r>
          </a:p>
          <a:p>
            <a:pPr algn="ctr"/>
            <a:endParaRPr lang="nl-NL" sz="40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nl-NL" sz="4000" dirty="0">
                <a:solidFill>
                  <a:schemeClr val="tx2"/>
                </a:solidFill>
                <a:latin typeface="+mj-lt"/>
              </a:rPr>
              <a:t>Sluiting</a:t>
            </a:r>
          </a:p>
        </p:txBody>
      </p:sp>
    </p:spTree>
    <p:extLst>
      <p:ext uri="{BB962C8B-B14F-4D97-AF65-F5344CB8AC3E}">
        <p14:creationId xmlns:p14="http://schemas.microsoft.com/office/powerpoint/2010/main" val="103943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315200" cy="804165"/>
          </a:xfrm>
        </p:spPr>
        <p:txBody>
          <a:bodyPr>
            <a:normAutofit/>
          </a:bodyPr>
          <a:lstStyle/>
          <a:p>
            <a:r>
              <a:rPr lang="nl-NL" sz="2800" dirty="0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424853"/>
            <a:ext cx="7315200" cy="51845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Opening  </a:t>
            </a:r>
          </a:p>
          <a:p>
            <a:pPr lvl="1">
              <a:lnSpc>
                <a:spcPct val="150000"/>
              </a:lnSpc>
            </a:pPr>
            <a:r>
              <a:rPr lang="nl-NL" sz="1400" dirty="0">
                <a:latin typeface="Book Antiqua" panose="02040602050305030304" pitchFamily="18" charset="0"/>
              </a:rPr>
              <a:t>Mededelingen 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Bestuurssamenstelling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Notulen jaarvergadering 2021  (15-5-2022) 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Jaarverslag 2022 in vorm van presentatie 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Financieel Verslag  2022</a:t>
            </a:r>
          </a:p>
          <a:p>
            <a:pPr lvl="1">
              <a:lnSpc>
                <a:spcPct val="150000"/>
              </a:lnSpc>
            </a:pPr>
            <a:r>
              <a:rPr lang="nl-NL" sz="1400" dirty="0">
                <a:latin typeface="Book Antiqua" panose="02040602050305030304" pitchFamily="18" charset="0"/>
              </a:rPr>
              <a:t>Verslag kascontrole commissie</a:t>
            </a:r>
          </a:p>
          <a:p>
            <a:pPr lvl="1">
              <a:lnSpc>
                <a:spcPct val="150000"/>
              </a:lnSpc>
            </a:pPr>
            <a:r>
              <a:rPr lang="nl-NL" sz="1400" dirty="0">
                <a:latin typeface="Book Antiqua" panose="02040602050305030304" pitchFamily="18" charset="0"/>
              </a:rPr>
              <a:t>Benoeming nieuwe kascontrole commissie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Bestuursverkiezing.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Strijdbaar Angeren en de toekomst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Rondvraag</a:t>
            </a:r>
          </a:p>
          <a:p>
            <a:pPr>
              <a:lnSpc>
                <a:spcPct val="150000"/>
              </a:lnSpc>
            </a:pPr>
            <a:r>
              <a:rPr lang="nl-NL" sz="1800" dirty="0">
                <a:latin typeface="Book Antiqua" panose="02040602050305030304" pitchFamily="18" charset="0"/>
              </a:rPr>
              <a:t>Sluiting</a:t>
            </a:r>
          </a:p>
          <a:p>
            <a:pPr>
              <a:lnSpc>
                <a:spcPct val="150000"/>
              </a:lnSpc>
            </a:pPr>
            <a:endParaRPr lang="nl-NL" sz="1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7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24745"/>
            <a:ext cx="8280920" cy="864096"/>
          </a:xfrm>
        </p:spPr>
        <p:txBody>
          <a:bodyPr>
            <a:normAutofit/>
          </a:bodyPr>
          <a:lstStyle/>
          <a:p>
            <a:r>
              <a:rPr lang="nl-NL" sz="2800" dirty="0"/>
              <a:t>Bestuur / werkgroep leden 2021 </a:t>
            </a:r>
          </a:p>
        </p:txBody>
      </p:sp>
      <p:graphicFrame>
        <p:nvGraphicFramePr>
          <p:cNvPr id="9" name="Tijdelijke aanduiding voor inhou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338063"/>
              </p:ext>
            </p:extLst>
          </p:nvPr>
        </p:nvGraphicFramePr>
        <p:xfrm>
          <a:off x="107504" y="4365104"/>
          <a:ext cx="892899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611560" y="2492896"/>
            <a:ext cx="756133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u="sng" dirty="0">
                <a:latin typeface="Book Antiqua" panose="02040602050305030304" pitchFamily="18" charset="0"/>
              </a:rPr>
              <a:t>Bestuur:</a:t>
            </a:r>
          </a:p>
          <a:p>
            <a:endParaRPr lang="nl-NL" sz="2000" u="sng" dirty="0">
              <a:latin typeface="Book Antiqua" panose="02040602050305030304" pitchFamily="18" charset="0"/>
            </a:endParaRPr>
          </a:p>
          <a:p>
            <a:r>
              <a:rPr lang="nl-NL" dirty="0">
                <a:latin typeface="Book Antiqua" panose="02040602050305030304" pitchFamily="18" charset="0"/>
              </a:rPr>
              <a:t>Voorzitter: 		Rob Harmsen (a.i.)</a:t>
            </a:r>
          </a:p>
          <a:p>
            <a:r>
              <a:rPr lang="nl-NL" dirty="0">
                <a:latin typeface="Book Antiqua" panose="02040602050305030304" pitchFamily="18" charset="0"/>
              </a:rPr>
              <a:t>Secretaris: 		Rob Harmsen</a:t>
            </a:r>
          </a:p>
          <a:p>
            <a:r>
              <a:rPr lang="nl-NL" dirty="0">
                <a:latin typeface="Book Antiqua" panose="02040602050305030304" pitchFamily="18" charset="0"/>
              </a:rPr>
              <a:t>Penningmeester: 		Peter Tijssen</a:t>
            </a:r>
          </a:p>
          <a:p>
            <a:endParaRPr lang="nl-NL" b="1" dirty="0">
              <a:latin typeface="Book Antiqua" panose="02040602050305030304" pitchFamily="18" charset="0"/>
            </a:endParaRPr>
          </a:p>
          <a:p>
            <a:endParaRPr lang="nl-NL" dirty="0">
              <a:latin typeface="Book Antiqua" panose="02040602050305030304" pitchFamily="18" charset="0"/>
            </a:endParaRPr>
          </a:p>
          <a:p>
            <a:r>
              <a:rPr lang="nl-NL" dirty="0">
                <a:latin typeface="Book Antiqua" panose="02040602050305030304" pitchFamily="18" charset="0"/>
              </a:rPr>
              <a:t>Werkgroepleden: 		Geert Tijssen</a:t>
            </a:r>
          </a:p>
          <a:p>
            <a:r>
              <a:rPr lang="nl-NL" dirty="0">
                <a:latin typeface="Book Antiqua" panose="02040602050305030304" pitchFamily="18" charset="0"/>
              </a:rPr>
              <a:t>			Geert Bouwman</a:t>
            </a:r>
          </a:p>
          <a:p>
            <a:r>
              <a:rPr lang="nl-NL" dirty="0">
                <a:latin typeface="Book Antiqua" panose="02040602050305030304" pitchFamily="18" charset="0"/>
              </a:rPr>
              <a:t>			Wim Brandts</a:t>
            </a:r>
          </a:p>
          <a:p>
            <a:r>
              <a:rPr lang="nl-NL" dirty="0">
                <a:latin typeface="Book Antiqua" panose="02040602050305030304" pitchFamily="18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448851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1052736"/>
            <a:ext cx="7315200" cy="804165"/>
          </a:xfrm>
        </p:spPr>
        <p:txBody>
          <a:bodyPr>
            <a:normAutofit/>
          </a:bodyPr>
          <a:lstStyle/>
          <a:p>
            <a:r>
              <a:rPr lang="nl-NL" sz="2800" dirty="0"/>
              <a:t>Notulen jaarvergadering 2021</a:t>
            </a:r>
          </a:p>
        </p:txBody>
      </p:sp>
      <p:sp>
        <p:nvSpPr>
          <p:cNvPr id="8" name="Rechthoek 7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15832"/>
            <a:ext cx="5688632" cy="4093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79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315200" cy="660149"/>
          </a:xfrm>
        </p:spPr>
        <p:txBody>
          <a:bodyPr>
            <a:noAutofit/>
          </a:bodyPr>
          <a:lstStyle/>
          <a:p>
            <a:r>
              <a:rPr lang="nl-NL" sz="2800" dirty="0"/>
              <a:t>Woningbouw / nota wonen</a:t>
            </a:r>
          </a:p>
        </p:txBody>
      </p:sp>
      <p:pic>
        <p:nvPicPr>
          <p:cNvPr id="12" name="Afbeelding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9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A7368-120B-A6FC-00CD-CA90A6D5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Woningbouw 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1906CA-E73A-A79B-E90E-80BAC86A0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Strijdbaar Angeren heeft zitting in de klankbordgroep Woningbouw van de gemeente Lingewaard.</a:t>
            </a:r>
          </a:p>
          <a:p>
            <a:endParaRPr lang="nl-NL" sz="2000" dirty="0"/>
          </a:p>
          <a:p>
            <a:r>
              <a:rPr lang="nl-NL" sz="2000" dirty="0"/>
              <a:t>Strijdbaar Angeren heeft in maart 2022 een (informeel) overleg gehad met wethouder Johan Sluiter inzake stand van zaken woningbouwprojecten.</a:t>
            </a:r>
          </a:p>
          <a:p>
            <a:endParaRPr lang="nl-NL" sz="2000" dirty="0"/>
          </a:p>
          <a:p>
            <a:r>
              <a:rPr lang="nl-NL" sz="2000" dirty="0"/>
              <a:t>Nieuw overleg met de wethouder Sluiter wordt voorzien in het voorjaar 2023. Inmiddels heeft dit overleg plaats gevonden samen met wethouder Maarten van den Bos.</a:t>
            </a:r>
          </a:p>
          <a:p>
            <a:pPr marL="788670" lvl="1" indent="-514350">
              <a:buFont typeface="+mj-lt"/>
              <a:buAutoNum type="romanUcPeriod"/>
            </a:pPr>
            <a:r>
              <a:rPr lang="nl-NL" sz="1600" dirty="0"/>
              <a:t>Onderzoek naar toekomst </a:t>
            </a:r>
            <a:r>
              <a:rPr lang="nl-NL" sz="1600" dirty="0" err="1"/>
              <a:t>Muyland</a:t>
            </a:r>
            <a:r>
              <a:rPr lang="nl-NL" sz="1600" dirty="0"/>
              <a:t> i.v.m. woningbouw en initiatief Angeren Aantrekkelijk inzake een park op </a:t>
            </a:r>
            <a:r>
              <a:rPr lang="nl-NL" sz="1600" dirty="0" err="1"/>
              <a:t>Muyland</a:t>
            </a:r>
            <a:r>
              <a:rPr lang="nl-NL" sz="1600" dirty="0"/>
              <a:t>.</a:t>
            </a:r>
          </a:p>
          <a:p>
            <a:pPr marL="788670" lvl="1" indent="-514350">
              <a:buFont typeface="+mj-lt"/>
              <a:buAutoNum type="romanUcPeriod"/>
            </a:pPr>
            <a:r>
              <a:rPr lang="nl-NL" sz="1600" dirty="0"/>
              <a:t>Gemeente ziet graag één gesprekspartner namens Angeren</a:t>
            </a:r>
          </a:p>
          <a:p>
            <a:pPr marL="788670" lvl="1" indent="-514350">
              <a:buFont typeface="+mj-lt"/>
              <a:buAutoNum type="romanUcPeriod"/>
            </a:pPr>
            <a:r>
              <a:rPr lang="nl-NL" sz="1600" dirty="0"/>
              <a:t>Tijdelijke woningen komen niet op </a:t>
            </a:r>
            <a:r>
              <a:rPr lang="nl-NL" sz="1600" dirty="0" err="1"/>
              <a:t>Muyland</a:t>
            </a:r>
            <a:r>
              <a:rPr lang="nl-NL" sz="1600" dirty="0"/>
              <a:t>.</a:t>
            </a:r>
          </a:p>
          <a:p>
            <a:endParaRPr lang="nl-NL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8534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10984"/>
            <a:ext cx="7315200" cy="660149"/>
          </a:xfrm>
        </p:spPr>
        <p:txBody>
          <a:bodyPr>
            <a:noAutofit/>
          </a:bodyPr>
          <a:lstStyle/>
          <a:p>
            <a:r>
              <a:rPr lang="nl-NL" sz="2800" dirty="0"/>
              <a:t>Plan “de Poel”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07504" y="141277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43 wooneenheden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29 rijwoningen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  6 twee-onder-een-kap woningen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  8 patio woningen</a:t>
            </a:r>
          </a:p>
          <a:p>
            <a:pPr marL="285750" indent="-285750">
              <a:buFontTx/>
              <a:buChar char="-"/>
            </a:pPr>
            <a:endParaRPr lang="nl-NL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79BBF5-19FE-469E-AF19-74F455D0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970000"/>
            <a:ext cx="5940152" cy="388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6609703-390C-47F7-A1AB-9E32FA1C0808}"/>
              </a:ext>
            </a:extLst>
          </p:cNvPr>
          <p:cNvSpPr txBox="1"/>
          <p:nvPr/>
        </p:nvSpPr>
        <p:spPr>
          <a:xfrm>
            <a:off x="40521" y="2896391"/>
            <a:ext cx="30193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Book Antiqua" panose="02040602050305030304" pitchFamily="18" charset="0"/>
              </a:rPr>
              <a:t>Huidige stand van zaken: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Bestemmingsplan is onherroepelijke geworden.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Omgevingsvergunning is in behandeling (geen stikstof issue)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Start bouw eind 2023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89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577" y="657257"/>
            <a:ext cx="7315200" cy="660149"/>
          </a:xfrm>
        </p:spPr>
        <p:txBody>
          <a:bodyPr>
            <a:noAutofit/>
          </a:bodyPr>
          <a:lstStyle/>
          <a:p>
            <a:r>
              <a:rPr lang="nl-NL" sz="2800" dirty="0"/>
              <a:t>Plan: op den Winkel</a:t>
            </a:r>
          </a:p>
        </p:txBody>
      </p:sp>
      <p:sp>
        <p:nvSpPr>
          <p:cNvPr id="4" name="Rechthoek 3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aseline="30000" dirty="0"/>
              <a:t> 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22A3D9-BAEF-49D6-9CF5-34ED0C00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00" y="3068960"/>
            <a:ext cx="5145700" cy="378904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5D23360-BEF9-439F-B754-E1D4C21DA7D1}"/>
              </a:ext>
            </a:extLst>
          </p:cNvPr>
          <p:cNvSpPr txBox="1"/>
          <p:nvPr/>
        </p:nvSpPr>
        <p:spPr>
          <a:xfrm>
            <a:off x="323522" y="1656236"/>
            <a:ext cx="434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Locatie </a:t>
            </a:r>
            <a:r>
              <a:rPr lang="nl-NL" sz="1400" dirty="0" err="1">
                <a:latin typeface="Book Antiqua" panose="02040602050305030304" pitchFamily="18" charset="0"/>
              </a:rPr>
              <a:t>Lodderhoeksestraat-Kampsestraat</a:t>
            </a:r>
            <a:endParaRPr lang="nl-NL" sz="1400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CPO project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9 Patio woningen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71ED96-339E-4EED-AF65-1715E0E6EAED}"/>
              </a:ext>
            </a:extLst>
          </p:cNvPr>
          <p:cNvSpPr txBox="1"/>
          <p:nvPr/>
        </p:nvSpPr>
        <p:spPr>
          <a:xfrm>
            <a:off x="323521" y="3051449"/>
            <a:ext cx="3096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>
                <a:latin typeface="Book Antiqua" panose="02040602050305030304" pitchFamily="18" charset="0"/>
              </a:rPr>
              <a:t>Huidige </a:t>
            </a:r>
            <a:r>
              <a:rPr lang="nl-NL" sz="1400" u="sng" dirty="0" err="1">
                <a:latin typeface="Book Antiqua" panose="02040602050305030304" pitchFamily="18" charset="0"/>
              </a:rPr>
              <a:t>standvan</a:t>
            </a:r>
            <a:r>
              <a:rPr lang="nl-NL" sz="1400" u="sng" dirty="0">
                <a:latin typeface="Book Antiqua" panose="02040602050305030304" pitchFamily="18" charset="0"/>
              </a:rPr>
              <a:t> zaken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Op wijziging bestemmingsplan is bezwaar aangetekend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Bezwaar ongegrond verklaard.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In december 2022 van de raadsvergadering afgehaald i.v.m. stikstof issue.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Verzoek ingediend bij provincie (SSRS) </a:t>
            </a:r>
          </a:p>
        </p:txBody>
      </p:sp>
    </p:spTree>
    <p:extLst>
      <p:ext uri="{BB962C8B-B14F-4D97-AF65-F5344CB8AC3E}">
        <p14:creationId xmlns:p14="http://schemas.microsoft.com/office/powerpoint/2010/main" val="126241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9D5F3-8F32-4798-98A1-BABB2E7A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De </a:t>
            </a:r>
            <a:r>
              <a:rPr lang="nl-NL" sz="2800" dirty="0" err="1"/>
              <a:t>moalderij</a:t>
            </a: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E03986-C7AB-4F36-84A1-137A27A1C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1" t="10001" r="12807" b="10870"/>
          <a:stretch/>
        </p:blipFill>
        <p:spPr>
          <a:xfrm>
            <a:off x="4961625" y="332656"/>
            <a:ext cx="4176464" cy="361782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22676F1-8491-4573-A4EA-24C947D88F66}"/>
              </a:ext>
            </a:extLst>
          </p:cNvPr>
          <p:cNvSpPr txBox="1"/>
          <p:nvPr/>
        </p:nvSpPr>
        <p:spPr>
          <a:xfrm>
            <a:off x="457200" y="1444288"/>
            <a:ext cx="21403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17 wooneenheden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8 patiowoningen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8 rijwoningen</a:t>
            </a:r>
          </a:p>
          <a:p>
            <a:pPr marL="285750" indent="-285750">
              <a:buFontTx/>
              <a:buChar char="-"/>
            </a:pPr>
            <a:r>
              <a:rPr lang="nl-NL" sz="1400" dirty="0">
                <a:latin typeface="Book Antiqua" panose="02040602050305030304" pitchFamily="18" charset="0"/>
              </a:rPr>
              <a:t>1 vrijstaande woning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E137978-6EAA-452F-8C49-BD83DA0076F9}"/>
              </a:ext>
            </a:extLst>
          </p:cNvPr>
          <p:cNvSpPr txBox="1"/>
          <p:nvPr/>
        </p:nvSpPr>
        <p:spPr>
          <a:xfrm>
            <a:off x="0" y="3068960"/>
            <a:ext cx="8551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Book Antiqua" panose="02040602050305030304" pitchFamily="18" charset="0"/>
              </a:rPr>
              <a:t>Ontwikkelaar; Kuipers uit Arnhem</a:t>
            </a: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endParaRPr lang="nl-NL" sz="1400" dirty="0">
              <a:latin typeface="Book Antiqua" panose="02040602050305030304" pitchFamily="18" charset="0"/>
            </a:endParaRPr>
          </a:p>
          <a:p>
            <a:r>
              <a:rPr lang="nl-NL" sz="1400" dirty="0">
                <a:latin typeface="Book Antiqua" panose="02040602050305030304" pitchFamily="18" charset="0"/>
              </a:rPr>
              <a:t>Het plan ligt voorlopig stil.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4485AF-2BCC-48B9-B246-5A338644C08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950479"/>
            <a:ext cx="4638097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97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lderheid">
  <a:themeElements>
    <a:clrScheme name="Helderhei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lderhei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Helderheid.thmx</Template>
  <TotalTime>119355</TotalTime>
  <Words>906</Words>
  <Application>Microsoft Office PowerPoint</Application>
  <PresentationFormat>Diavoorstelling (4:3)</PresentationFormat>
  <Paragraphs>176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Book Antiqua</vt:lpstr>
      <vt:lpstr>Calibri</vt:lpstr>
      <vt:lpstr>Helderheid</vt:lpstr>
      <vt:lpstr>PowerPoint-presentatie</vt:lpstr>
      <vt:lpstr>Agenda</vt:lpstr>
      <vt:lpstr>Bestuur / werkgroep leden 2021 </vt:lpstr>
      <vt:lpstr>Notulen jaarvergadering 2021</vt:lpstr>
      <vt:lpstr>Woningbouw / nota wonen</vt:lpstr>
      <vt:lpstr>Woningbouw algemeen</vt:lpstr>
      <vt:lpstr>Plan “de Poel” </vt:lpstr>
      <vt:lpstr>Plan: op den Winkel</vt:lpstr>
      <vt:lpstr>De moalderij</vt:lpstr>
      <vt:lpstr>Angerense buitenpolder</vt:lpstr>
      <vt:lpstr>Doortrekking  A15</vt:lpstr>
      <vt:lpstr>Windpark Caprice</vt:lpstr>
      <vt:lpstr>Overige onderwerpen (1)</vt:lpstr>
      <vt:lpstr>Overige onderwerpen (2)</vt:lpstr>
      <vt:lpstr>Financieel overzicht</vt:lpstr>
      <vt:lpstr>Kascontrole commissie</vt:lpstr>
      <vt:lpstr>Bestuursverkiezing</vt:lpstr>
      <vt:lpstr>Strijdbaar Angeren en de toekomst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Strijdbaar Angeren</dc:title>
  <dc:creator>Gebruiker</dc:creator>
  <cp:lastModifiedBy>Rob Harmsen</cp:lastModifiedBy>
  <cp:revision>176</cp:revision>
  <cp:lastPrinted>2021-09-01T14:42:39Z</cp:lastPrinted>
  <dcterms:created xsi:type="dcterms:W3CDTF">2014-01-25T10:09:08Z</dcterms:created>
  <dcterms:modified xsi:type="dcterms:W3CDTF">2023-07-13T14:02:11Z</dcterms:modified>
</cp:coreProperties>
</file>