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handoutMasterIdLst>
    <p:handoutMasterId r:id="rId21"/>
  </p:handoutMasterIdLst>
  <p:sldIdLst>
    <p:sldId id="392" r:id="rId2"/>
    <p:sldId id="454" r:id="rId3"/>
    <p:sldId id="456" r:id="rId4"/>
    <p:sldId id="455" r:id="rId5"/>
    <p:sldId id="457" r:id="rId6"/>
    <p:sldId id="460" r:id="rId7"/>
    <p:sldId id="463" r:id="rId8"/>
    <p:sldId id="461" r:id="rId9"/>
    <p:sldId id="462" r:id="rId10"/>
    <p:sldId id="458" r:id="rId11"/>
    <p:sldId id="459" r:id="rId12"/>
    <p:sldId id="401" r:id="rId13"/>
    <p:sldId id="411" r:id="rId14"/>
    <p:sldId id="451" r:id="rId15"/>
    <p:sldId id="452" r:id="rId16"/>
    <p:sldId id="453" r:id="rId17"/>
    <p:sldId id="406" r:id="rId18"/>
    <p:sldId id="431" r:id="rId19"/>
  </p:sldIdLst>
  <p:sldSz cx="9144000" cy="6858000" type="screen4x3"/>
  <p:notesSz cx="6807200" cy="99393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1" autoAdjust="0"/>
    <p:restoredTop sz="94660"/>
  </p:normalViewPr>
  <p:slideViewPr>
    <p:cSldViewPr>
      <p:cViewPr varScale="1">
        <p:scale>
          <a:sx n="84" d="100"/>
          <a:sy n="84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9D742233-90CF-4986-A2F7-EA8752B13169}" type="datetimeFigureOut">
              <a:rPr lang="nl-NL" smtClean="0"/>
              <a:pPr/>
              <a:t>20-6-2020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63D4C63B-464A-4ED6-ADAC-7C6A5873B1F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5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44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44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A5884AC2-7224-4CC9-9CC6-3362DCDA671F}" type="datetimeFigureOut">
              <a:rPr lang="nl-NL" smtClean="0"/>
              <a:pPr/>
              <a:t>20-6-2020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403" y="4721743"/>
            <a:ext cx="5446396" cy="447222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0305"/>
            <a:ext cx="2950529" cy="497444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5082" y="9440305"/>
            <a:ext cx="2950529" cy="497444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B9DCA852-6EEF-4763-A94E-BD09DA2F1A6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20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5E1-3052-453E-A913-D15E11D66336}" type="datetimeFigureOut">
              <a:rPr lang="nl-NL" smtClean="0"/>
              <a:pPr/>
              <a:t>20-6-2020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A11D-9415-4D14-BDA7-8D51FEB147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5E1-3052-453E-A913-D15E11D66336}" type="datetimeFigureOut">
              <a:rPr lang="nl-NL" smtClean="0"/>
              <a:pPr/>
              <a:t>20-6-2020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A11D-9415-4D14-BDA7-8D51FEB147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5E1-3052-453E-A913-D15E11D66336}" type="datetimeFigureOut">
              <a:rPr lang="nl-NL" smtClean="0"/>
              <a:pPr/>
              <a:t>20-6-2020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A11D-9415-4D14-BDA7-8D51FEB147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5E1-3052-453E-A913-D15E11D66336}" type="datetimeFigureOut">
              <a:rPr lang="nl-NL" smtClean="0"/>
              <a:pPr/>
              <a:t>20-6-2020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A11D-9415-4D14-BDA7-8D51FEB147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5E1-3052-453E-A913-D15E11D66336}" type="datetimeFigureOut">
              <a:rPr lang="nl-NL" smtClean="0"/>
              <a:pPr/>
              <a:t>20-6-2020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A11D-9415-4D14-BDA7-8D51FEB147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5E1-3052-453E-A913-D15E11D66336}" type="datetimeFigureOut">
              <a:rPr lang="nl-NL" smtClean="0"/>
              <a:pPr/>
              <a:t>20-6-2020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A11D-9415-4D14-BDA7-8D51FEB147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5E1-3052-453E-A913-D15E11D66336}" type="datetimeFigureOut">
              <a:rPr lang="nl-NL" smtClean="0"/>
              <a:pPr/>
              <a:t>20-6-2020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A11D-9415-4D14-BDA7-8D51FEB147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5E1-3052-453E-A913-D15E11D66336}" type="datetimeFigureOut">
              <a:rPr lang="nl-NL" smtClean="0"/>
              <a:pPr/>
              <a:t>20-6-2020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A11D-9415-4D14-BDA7-8D51FEB147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5E1-3052-453E-A913-D15E11D66336}" type="datetimeFigureOut">
              <a:rPr lang="nl-NL" smtClean="0"/>
              <a:pPr/>
              <a:t>20-6-2020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A11D-9415-4D14-BDA7-8D51FEB147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5E1-3052-453E-A913-D15E11D66336}" type="datetimeFigureOut">
              <a:rPr lang="nl-NL" smtClean="0"/>
              <a:pPr/>
              <a:t>20-6-2020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A11D-9415-4D14-BDA7-8D51FEB147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5E1-3052-453E-A913-D15E11D66336}" type="datetimeFigureOut">
              <a:rPr lang="nl-NL" smtClean="0"/>
              <a:pPr/>
              <a:t>20-6-2020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A11D-9415-4D14-BDA7-8D51FEB147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545E1-3052-453E-A913-D15E11D66336}" type="datetimeFigureOut">
              <a:rPr lang="nl-NL" smtClean="0"/>
              <a:pPr/>
              <a:t>20-6-2020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9A11D-9415-4D14-BDA7-8D51FEB147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ved=2ahUKEwim0LCC5vbaAhUJr6QKHTgICF0QjRx6BAgBEAU&amp;url=https://www.funda.nl/koop/angeren/huis-49329564-moalderij-kavel-9/&amp;psig=AOvVaw2wq5wVYpJHF5Qoq6dbJN3v&amp;ust=15258920813519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34798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1475656" y="6093296"/>
            <a:ext cx="6315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Angeren / dorpskern in de gemeente Lingewaard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81" y="188640"/>
            <a:ext cx="20002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315200" cy="660149"/>
          </a:xfrm>
        </p:spPr>
        <p:txBody>
          <a:bodyPr>
            <a:noAutofit/>
          </a:bodyPr>
          <a:lstStyle/>
          <a:p>
            <a:r>
              <a:rPr lang="nl-NL" dirty="0"/>
              <a:t>CPO  “de </a:t>
            </a:r>
            <a:r>
              <a:rPr lang="nl-NL" dirty="0" err="1"/>
              <a:t>Moalderij</a:t>
            </a:r>
            <a:r>
              <a:rPr lang="nl-NL" dirty="0"/>
              <a:t>”</a:t>
            </a:r>
          </a:p>
        </p:txBody>
      </p:sp>
      <p:pic>
        <p:nvPicPr>
          <p:cNvPr id="5" name="Afbeelding 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716016" cy="348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" y="4653136"/>
            <a:ext cx="4419352" cy="220486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644008" y="1700808"/>
            <a:ext cx="387381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 de </a:t>
            </a:r>
            <a:r>
              <a:rPr lang="nl-NL" sz="2000" dirty="0" err="1"/>
              <a:t>Lodderhoeksestraat</a:t>
            </a:r>
            <a:endParaRPr lang="nl-NL" sz="2000" dirty="0"/>
          </a:p>
          <a:p>
            <a:pPr marL="285750" indent="-285750">
              <a:buFontTx/>
              <a:buChar char="-"/>
            </a:pPr>
            <a:r>
              <a:rPr lang="nl-NL" dirty="0"/>
              <a:t>6 koopwoningen ( gerealiseerd)</a:t>
            </a:r>
          </a:p>
          <a:p>
            <a:pPr marL="285750" indent="-285750">
              <a:buFontTx/>
              <a:buChar char="-"/>
            </a:pPr>
            <a:r>
              <a:rPr lang="nl-NL" dirty="0"/>
              <a:t>6 appartementen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r>
              <a:rPr lang="nl-NL" dirty="0"/>
              <a:t>Oplevering Koop woningen Maart 2019</a:t>
            </a:r>
          </a:p>
        </p:txBody>
      </p:sp>
      <p:pic>
        <p:nvPicPr>
          <p:cNvPr id="8" name="Afbeelding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427984" cy="229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81" y="188640"/>
            <a:ext cx="2000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4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7315200" cy="660149"/>
          </a:xfrm>
        </p:spPr>
        <p:txBody>
          <a:bodyPr>
            <a:noAutofit/>
          </a:bodyPr>
          <a:lstStyle/>
          <a:p>
            <a:r>
              <a:rPr lang="nl-NL" dirty="0"/>
              <a:t>CPO plan: Patio woningen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79512" y="1988840"/>
            <a:ext cx="4248472" cy="218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Hoek </a:t>
            </a:r>
            <a:r>
              <a:rPr lang="nl-NL" sz="2000" dirty="0" err="1"/>
              <a:t>Lodderhoeksestraat</a:t>
            </a:r>
            <a:r>
              <a:rPr lang="nl-NL" sz="2000" dirty="0"/>
              <a:t>/ </a:t>
            </a:r>
            <a:r>
              <a:rPr lang="nl-NL" sz="2000" dirty="0" err="1"/>
              <a:t>Kampsestraat</a:t>
            </a:r>
            <a:endParaRPr lang="nl-NL" sz="2000" dirty="0"/>
          </a:p>
          <a:p>
            <a:pPr marL="285750" indent="-285750">
              <a:buFontTx/>
              <a:buChar char="-"/>
            </a:pPr>
            <a:r>
              <a:rPr lang="nl-NL" sz="1600" dirty="0"/>
              <a:t>12 patio woningen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Grond beschikbaar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Bewoners getekend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Past binnen de woningbehoefte Angeren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Past binnen woningcontingent regio</a:t>
            </a:r>
          </a:p>
          <a:p>
            <a:pPr marL="285750" indent="-285750">
              <a:buFontTx/>
              <a:buChar char="-"/>
            </a:pPr>
            <a:endParaRPr lang="nl-NL" sz="1600" dirty="0"/>
          </a:p>
        </p:txBody>
      </p:sp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13861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51520" y="4797152"/>
            <a:ext cx="36856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Gemeente Lingewaard ligt dwars!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Woningbouw op huidig sportpark ( 31)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Buitengebied / goedkeuring provincie 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Te veel voor Angeren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81" y="188640"/>
            <a:ext cx="2000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0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Samen Bouw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093296"/>
            <a:ext cx="2704774" cy="565726"/>
          </a:xfrm>
          <a:prstGeom prst="rect">
            <a:avLst/>
          </a:prstGeom>
        </p:spPr>
      </p:pic>
      <p:pic>
        <p:nvPicPr>
          <p:cNvPr id="7" name="Afbeelding 6" descr="Samen Bouwen logo icoon gr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307404"/>
            <a:ext cx="1331640" cy="157178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39552" y="764704"/>
            <a:ext cx="84969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Subsidie - eisen</a:t>
            </a:r>
            <a:endParaRPr lang="nl-NL" dirty="0"/>
          </a:p>
          <a:p>
            <a:endParaRPr lang="nl-NL" dirty="0"/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	Minimaal 3 woningen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	Waarvan minimaal de helft koopstarter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	Medewerking vanuit de gemeente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	Professionele begeleiding is een vereiste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	€5.000,- per woning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	CPO vereniging oprichten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	Zakelijke rekening openen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81" y="188640"/>
            <a:ext cx="20002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Samen Bouw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093296"/>
            <a:ext cx="2704774" cy="565726"/>
          </a:xfrm>
          <a:prstGeom prst="rect">
            <a:avLst/>
          </a:prstGeom>
        </p:spPr>
      </p:pic>
      <p:pic>
        <p:nvPicPr>
          <p:cNvPr id="7" name="Afbeelding 6" descr="Samen Bouwen logo icoon gr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229200"/>
            <a:ext cx="1331640" cy="157178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39552" y="764704"/>
            <a:ext cx="849694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Starterslening </a:t>
            </a:r>
            <a:endParaRPr lang="nl-NL" dirty="0"/>
          </a:p>
          <a:p>
            <a:endParaRPr lang="nl-NL" dirty="0"/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	Van toepassing op starters die een eerste woning kopen in de  	gemeente Lingewaard	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	De aanvrager is niet eerder in het bezit geweest van een koopwoning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	Maximale verwervingskosten € 220.000,-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	Hoogte starterslening maximaal 20% van de wervingskosten met een 	maximum van € 30.000,-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tabLst>
                <a:tab pos="252000" algn="l"/>
              </a:tabLst>
            </a:pPr>
            <a:r>
              <a:rPr lang="nl-NL" sz="2400" dirty="0"/>
              <a:t>Besluit College nodig om starterslening ook te verstrekken voor nieuwbouwwoningen	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35" y="116632"/>
            <a:ext cx="20002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Samen Bouw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093296"/>
            <a:ext cx="2704774" cy="565726"/>
          </a:xfrm>
          <a:prstGeom prst="rect">
            <a:avLst/>
          </a:prstGeom>
        </p:spPr>
      </p:pic>
      <p:pic>
        <p:nvPicPr>
          <p:cNvPr id="7" name="Afbeelding 6" descr="Samen Bouwen logo icoon gr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2544" y="5229200"/>
            <a:ext cx="1331640" cy="157178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23528" y="1052736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Nieuwbouw t.o.v. bestaande woning</a:t>
            </a:r>
          </a:p>
          <a:p>
            <a:endParaRPr lang="nl-NL" dirty="0"/>
          </a:p>
          <a:p>
            <a:r>
              <a:rPr lang="nl-NL" dirty="0"/>
              <a:t>Aankoop:</a:t>
            </a:r>
          </a:p>
          <a:p>
            <a:endParaRPr lang="nl-NL" dirty="0"/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	Woningen zijn vrij op naam, bij bestaande woning nog  6% kosten                 	koper: prijsverschil is kleiner dan het lijkt.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 Aangeboden bestaande woningen zijn vaak gedateerd en er dient dan </a:t>
            </a:r>
            <a:br>
              <a:rPr lang="nl-NL" sz="2200" dirty="0"/>
            </a:br>
            <a:r>
              <a:rPr lang="nl-NL" sz="2200" dirty="0"/>
              <a:t>	ook te worden geïnvesteerd ( bv. keuken, badkamer en installaties 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  Vaak aan het einde van de rit dus aankoop bestaande woning duurder.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2000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Samen Bouw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093296"/>
            <a:ext cx="2704774" cy="565726"/>
          </a:xfrm>
          <a:prstGeom prst="rect">
            <a:avLst/>
          </a:prstGeom>
        </p:spPr>
      </p:pic>
      <p:pic>
        <p:nvPicPr>
          <p:cNvPr id="7" name="Afbeelding 6" descr="Samen Bouwen logo icoon gr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6864" y="5286216"/>
            <a:ext cx="1331640" cy="157178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23528" y="980728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Nieuwbouw t.o.v. bestaande woning</a:t>
            </a:r>
            <a:endParaRPr lang="nl-NL" dirty="0"/>
          </a:p>
          <a:p>
            <a:endParaRPr lang="nl-NL" dirty="0"/>
          </a:p>
          <a:p>
            <a:r>
              <a:rPr lang="nl-NL" dirty="0"/>
              <a:t>Energie en onderhoud:</a:t>
            </a:r>
          </a:p>
          <a:p>
            <a:endParaRPr lang="nl-NL" dirty="0"/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 	Strenge eisen energieprestatie (Bouwbesluit 2015, EPC&lt;0,4)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	Energiekosten nieuwbouw veel lager dan bestaande woning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	Onderhoudskosten relatief laag (alles is nieuw en gebruik duurzamere		materialen 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	De gebruikskosten van de nieuwbouwwoning zijn dus beduidend lager 	dan die van een bestaande woning. Deze gebruikskosten komen 	maandelijks terug gedurende de tijd dat je in de woning woont </a:t>
            </a:r>
            <a:endParaRPr lang="nl-NL" sz="2400" dirty="0"/>
          </a:p>
          <a:p>
            <a:pPr>
              <a:spcAft>
                <a:spcPts val="1200"/>
              </a:spcAft>
              <a:tabLst>
                <a:tab pos="252000" algn="l"/>
              </a:tabLst>
            </a:pPr>
            <a:r>
              <a:rPr lang="nl-NL" sz="2400" dirty="0"/>
              <a:t>	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2000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44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Samen Bouw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093296"/>
            <a:ext cx="2704774" cy="565726"/>
          </a:xfrm>
          <a:prstGeom prst="rect">
            <a:avLst/>
          </a:prstGeom>
        </p:spPr>
      </p:pic>
      <p:pic>
        <p:nvPicPr>
          <p:cNvPr id="7" name="Afbeelding 6" descr="Samen Bouwen logo icoon gr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286216"/>
            <a:ext cx="1331640" cy="157178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95536" y="1268760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Nieuwbouw t.o.v. bestaande woning</a:t>
            </a:r>
            <a:endParaRPr lang="nl-NL" dirty="0"/>
          </a:p>
          <a:p>
            <a:endParaRPr lang="nl-NL" dirty="0"/>
          </a:p>
          <a:p>
            <a:r>
              <a:rPr lang="nl-NL" dirty="0"/>
              <a:t>Conclusie:</a:t>
            </a:r>
          </a:p>
          <a:p>
            <a:endParaRPr lang="nl-NL" sz="2200" dirty="0"/>
          </a:p>
          <a:p>
            <a:r>
              <a:rPr lang="nl-NL" sz="2200" dirty="0"/>
              <a:t>Woonlasten ( hypotheek en energie ) van nieuwbouwwoning aantoonbaar lager dan bij bestaande woning!!</a:t>
            </a:r>
          </a:p>
          <a:p>
            <a:pPr lvl="1">
              <a:spcAft>
                <a:spcPts val="1200"/>
              </a:spcAft>
              <a:tabLst>
                <a:tab pos="252000" algn="l"/>
              </a:tabLst>
            </a:pPr>
            <a:endParaRPr lang="nl-NL" sz="2200" dirty="0"/>
          </a:p>
          <a:p>
            <a:pPr lvl="1">
              <a:spcAft>
                <a:spcPts val="1200"/>
              </a:spcAft>
              <a:tabLst>
                <a:tab pos="252000" algn="l"/>
              </a:tabLst>
            </a:pPr>
            <a:r>
              <a:rPr lang="nl-NL" sz="2200" dirty="0"/>
              <a:t> </a:t>
            </a:r>
          </a:p>
          <a:p>
            <a:pPr>
              <a:spcAft>
                <a:spcPts val="1200"/>
              </a:spcAft>
              <a:tabLst>
                <a:tab pos="252000" algn="l"/>
              </a:tabLst>
            </a:pPr>
            <a:endParaRPr lang="nl-NL" sz="2400" dirty="0"/>
          </a:p>
          <a:p>
            <a:pPr>
              <a:spcAft>
                <a:spcPts val="1200"/>
              </a:spcAft>
              <a:tabLst>
                <a:tab pos="252000" algn="l"/>
              </a:tabLst>
            </a:pPr>
            <a:r>
              <a:rPr lang="nl-NL" sz="2400" dirty="0"/>
              <a:t>	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2000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9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Samen Bouw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093296"/>
            <a:ext cx="2704774" cy="565726"/>
          </a:xfrm>
          <a:prstGeom prst="rect">
            <a:avLst/>
          </a:prstGeom>
        </p:spPr>
      </p:pic>
      <p:pic>
        <p:nvPicPr>
          <p:cNvPr id="7" name="Afbeelding 6" descr="Samen Bouwen logo icoon gr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869" y="5163647"/>
            <a:ext cx="1331640" cy="157178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39552" y="76470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Maatwerk </a:t>
            </a:r>
            <a:endParaRPr lang="nl-NL" dirty="0"/>
          </a:p>
          <a:p>
            <a:endParaRPr lang="nl-NL" dirty="0"/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400" dirty="0"/>
              <a:t> 	Voortraject op basis van no-cure-no-pay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400" dirty="0"/>
              <a:t> 	Offerte op basis van aanwezige kennis </a:t>
            </a:r>
            <a:r>
              <a:rPr lang="nl-NL" sz="2400" dirty="0" err="1"/>
              <a:t>CPO-groep</a:t>
            </a:r>
            <a:endParaRPr lang="nl-NL" sz="2400" dirty="0"/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400" dirty="0"/>
              <a:t> 	Lokale (onder)aannemers en ondernemers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400" dirty="0"/>
              <a:t> 	Samenwerking dorpsraden en belangenbehartigers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400" dirty="0"/>
              <a:t> 	Ook in de avonduren en op zaterdagen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400" dirty="0"/>
              <a:t> 	Complete aanbieding inclusief bouwbegeleiding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59" y="336079"/>
            <a:ext cx="20002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 r="1691" b="2889"/>
          <a:stretch/>
        </p:blipFill>
        <p:spPr>
          <a:xfrm>
            <a:off x="458533" y="1159210"/>
            <a:ext cx="4185475" cy="233529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7258" r="3757" b="6605"/>
          <a:stretch/>
        </p:blipFill>
        <p:spPr>
          <a:xfrm>
            <a:off x="4860032" y="3140968"/>
            <a:ext cx="4104456" cy="273630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39552" y="764704"/>
            <a:ext cx="73448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Referenties </a:t>
            </a:r>
            <a:endParaRPr lang="nl-NL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9"/>
          <a:stretch/>
        </p:blipFill>
        <p:spPr>
          <a:xfrm>
            <a:off x="458533" y="3634968"/>
            <a:ext cx="4257483" cy="217029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b="6864"/>
          <a:stretch/>
        </p:blipFill>
        <p:spPr>
          <a:xfrm>
            <a:off x="4842284" y="476672"/>
            <a:ext cx="4122204" cy="217292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763688" y="306896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 woningen Handel </a:t>
            </a:r>
          </a:p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12124" y="5796553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12 woningen </a:t>
            </a:r>
            <a:r>
              <a:rPr lang="nl-NL" sz="1400" dirty="0" err="1"/>
              <a:t>Overasselt</a:t>
            </a:r>
            <a:r>
              <a:rPr lang="nl-NL" sz="1400" dirty="0"/>
              <a:t> </a:t>
            </a:r>
          </a:p>
          <a:p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788024" y="262820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 woningen Reek</a:t>
            </a:r>
          </a:p>
          <a:p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6804248" y="558924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20 woningen Schaijk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725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95536" y="980728"/>
            <a:ext cx="820891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6000" b="1" dirty="0"/>
          </a:p>
          <a:p>
            <a:pPr algn="ctr"/>
            <a:endParaRPr lang="nl-NL" sz="900" b="1" dirty="0"/>
          </a:p>
          <a:p>
            <a:pPr algn="ctr"/>
            <a:endParaRPr lang="nl-NL" b="1" dirty="0"/>
          </a:p>
          <a:p>
            <a:pPr algn="ctr"/>
            <a:r>
              <a:rPr lang="nl-NL" sz="2400" dirty="0"/>
              <a:t>Leefbaarheid Angeren!</a:t>
            </a:r>
          </a:p>
          <a:p>
            <a:pPr algn="ctr"/>
            <a:r>
              <a:rPr lang="nl-NL" sz="2400" dirty="0"/>
              <a:t>Ontwikkelingsvisie </a:t>
            </a:r>
          </a:p>
          <a:p>
            <a:pPr algn="ctr"/>
            <a:r>
              <a:rPr lang="nl-NL" sz="2400" dirty="0"/>
              <a:t>Onvrede </a:t>
            </a:r>
            <a:r>
              <a:rPr lang="nl-NL" sz="2400" dirty="0" err="1"/>
              <a:t>m.b.t</a:t>
            </a:r>
            <a:r>
              <a:rPr lang="nl-NL" sz="2400" dirty="0"/>
              <a:t> afspraken / toezeggingen lokaal bestuur</a:t>
            </a:r>
          </a:p>
          <a:p>
            <a:pPr algn="ctr"/>
            <a:endParaRPr lang="nl-NL" sz="2400" dirty="0"/>
          </a:p>
          <a:p>
            <a:pPr algn="ctr"/>
            <a:r>
              <a:rPr lang="nl-NL" sz="2400" dirty="0"/>
              <a:t>2007: oprichting Strijdbaar Angeren</a:t>
            </a:r>
          </a:p>
          <a:p>
            <a:pPr algn="ctr"/>
            <a:r>
              <a:rPr lang="nl-NL" sz="2400" dirty="0"/>
              <a:t>Ondernemers</a:t>
            </a:r>
          </a:p>
          <a:p>
            <a:pPr algn="ctr"/>
            <a:r>
              <a:rPr lang="nl-NL" sz="2400" dirty="0"/>
              <a:t>Verenigingen</a:t>
            </a:r>
          </a:p>
          <a:p>
            <a:pPr algn="ctr"/>
            <a:endParaRPr lang="nl-NL" b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81" y="188640"/>
            <a:ext cx="2000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7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198"/>
            <a:ext cx="6768752" cy="327078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284984"/>
            <a:ext cx="676875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3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95536" y="1268760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6000" b="1" dirty="0"/>
          </a:p>
          <a:p>
            <a:pPr algn="ctr"/>
            <a:r>
              <a:rPr lang="nl-NL" sz="2000" dirty="0"/>
              <a:t>Doelstelling:</a:t>
            </a:r>
          </a:p>
          <a:p>
            <a:pPr algn="ctr"/>
            <a:endParaRPr lang="nl-NL" sz="2000" dirty="0"/>
          </a:p>
          <a:p>
            <a:pPr algn="ctr"/>
            <a:r>
              <a:rPr lang="nl-NL" sz="2000" dirty="0"/>
              <a:t>Het verbeteren en behouden van de leefbaarheid in Angeren</a:t>
            </a:r>
          </a:p>
          <a:p>
            <a:pPr algn="ctr"/>
            <a:endParaRPr lang="nl-NL" sz="2000" dirty="0"/>
          </a:p>
          <a:p>
            <a:pPr algn="ctr"/>
            <a:endParaRPr lang="nl-NL" sz="2000" dirty="0"/>
          </a:p>
          <a:p>
            <a:pPr algn="ctr"/>
            <a:r>
              <a:rPr lang="nl-NL" sz="2000" dirty="0"/>
              <a:t> Twee dorpsplannen aangeboden aan de gemeenteraad Lingewaard</a:t>
            </a:r>
          </a:p>
          <a:p>
            <a:pPr algn="ctr"/>
            <a:r>
              <a:rPr lang="nl-NL" sz="2000" dirty="0"/>
              <a:t>Burger initiatieven</a:t>
            </a:r>
          </a:p>
          <a:p>
            <a:pPr algn="ctr"/>
            <a:r>
              <a:rPr lang="nl-NL" sz="2000" dirty="0"/>
              <a:t>Gemeente faciliteert</a:t>
            </a:r>
          </a:p>
          <a:p>
            <a:pPr algn="ctr"/>
            <a:endParaRPr lang="nl-NL" sz="2000" dirty="0"/>
          </a:p>
          <a:p>
            <a:pPr algn="ctr"/>
            <a:endParaRPr lang="nl-NL" sz="2000" dirty="0"/>
          </a:p>
          <a:p>
            <a:pPr algn="ctr"/>
            <a:r>
              <a:rPr lang="nl-NL" sz="2000" dirty="0"/>
              <a:t> 2</a:t>
            </a:r>
            <a:r>
              <a:rPr lang="nl-NL" sz="2000" baseline="30000" dirty="0"/>
              <a:t>e</a:t>
            </a:r>
            <a:r>
              <a:rPr lang="nl-NL" sz="2000" dirty="0"/>
              <a:t> dorpsplan speerpunt Woningbouw</a:t>
            </a:r>
            <a:endParaRPr lang="nl-NL" sz="2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81" y="188640"/>
            <a:ext cx="2000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7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315200" cy="660149"/>
          </a:xfrm>
        </p:spPr>
        <p:txBody>
          <a:bodyPr>
            <a:noAutofit/>
          </a:bodyPr>
          <a:lstStyle/>
          <a:p>
            <a:r>
              <a:rPr lang="nl-NL" dirty="0"/>
              <a:t>Woningbouw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27584" y="5373216"/>
            <a:ext cx="734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Structureel bouwen in kleine kernen blijft een moeizame onderneming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23528" y="1484784"/>
            <a:ext cx="50193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u="sng" dirty="0"/>
              <a:t>Gemeente Lingewaard:</a:t>
            </a:r>
          </a:p>
          <a:p>
            <a:pPr marL="285750" indent="-285750">
              <a:buFontTx/>
              <a:buChar char="-"/>
            </a:pPr>
            <a:r>
              <a:rPr lang="nl-NL" dirty="0"/>
              <a:t>Woningbehoefte onderzoek </a:t>
            </a:r>
            <a:r>
              <a:rPr lang="nl-NL" dirty="0" err="1"/>
              <a:t>Companen</a:t>
            </a:r>
            <a:r>
              <a:rPr lang="nl-NL" dirty="0"/>
              <a:t> leidend</a:t>
            </a:r>
          </a:p>
          <a:p>
            <a:pPr marL="742950" lvl="1" indent="-285750">
              <a:buFontTx/>
              <a:buChar char="-"/>
            </a:pPr>
            <a:r>
              <a:rPr lang="nl-NL" sz="1600" dirty="0"/>
              <a:t>( Angeren 65 woningen tot 2025)</a:t>
            </a:r>
          </a:p>
          <a:p>
            <a:pPr marL="285750" indent="-285750">
              <a:buFontTx/>
              <a:buChar char="-"/>
            </a:pPr>
            <a:r>
              <a:rPr lang="nl-NL" dirty="0"/>
              <a:t>Woonvisie 2016 </a:t>
            </a:r>
            <a:r>
              <a:rPr lang="mr-IN" dirty="0"/>
              <a:t>–</a:t>
            </a:r>
            <a:r>
              <a:rPr lang="nl-NL" dirty="0"/>
              <a:t> 2020 leidend</a:t>
            </a:r>
          </a:p>
          <a:p>
            <a:pPr marL="285750" indent="-285750">
              <a:buFontTx/>
              <a:buChar char="-"/>
            </a:pPr>
            <a:r>
              <a:rPr lang="nl-NL" dirty="0"/>
              <a:t>Nieuw woningonderzoek in conceptvorm gereed</a:t>
            </a:r>
          </a:p>
          <a:p>
            <a:pPr marL="742950" lvl="1" indent="-285750">
              <a:buFontTx/>
              <a:buChar char="-"/>
            </a:pPr>
            <a:r>
              <a:rPr lang="nl-NL" sz="1600" dirty="0"/>
              <a:t>Gemeente Lingewaard</a:t>
            </a:r>
          </a:p>
          <a:p>
            <a:pPr marL="742950" lvl="1" indent="-285750">
              <a:buFontTx/>
              <a:buChar char="-"/>
            </a:pPr>
            <a:r>
              <a:rPr lang="nl-NL" sz="1600" dirty="0" err="1"/>
              <a:t>Waardwonen</a:t>
            </a:r>
            <a:endParaRPr lang="nl-NL" sz="1600" dirty="0"/>
          </a:p>
          <a:p>
            <a:pPr marL="742950" lvl="1" indent="-285750">
              <a:buFontTx/>
              <a:buChar char="-"/>
            </a:pPr>
            <a:r>
              <a:rPr lang="nl-NL" sz="1600" dirty="0"/>
              <a:t>Woningstichting Gendt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923929" y="4149080"/>
            <a:ext cx="51125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Politiek: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Beloftes in verkiezingstijd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Bouwen in kleine kernen in elk verkiezingsprogramma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331640" y="5877272"/>
            <a:ext cx="5607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i="1" dirty="0"/>
              <a:t>   Meer woorden dan daden!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81" y="188640"/>
            <a:ext cx="2000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9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Samen Bouw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093296"/>
            <a:ext cx="2704774" cy="565726"/>
          </a:xfrm>
          <a:prstGeom prst="rect">
            <a:avLst/>
          </a:prstGeom>
        </p:spPr>
      </p:pic>
      <p:pic>
        <p:nvPicPr>
          <p:cNvPr id="7" name="Afbeelding 6" descr="Samen Bouwen logo icoon gr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5286216"/>
            <a:ext cx="1331640" cy="157178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95536" y="1052736"/>
            <a:ext cx="849694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Collectief Particulier Opdrachtgever schap / mogelijkheden</a:t>
            </a:r>
          </a:p>
          <a:p>
            <a:endParaRPr lang="nl-NL" dirty="0"/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200" dirty="0"/>
              <a:t>   </a:t>
            </a:r>
            <a:r>
              <a:rPr lang="nl-NL" sz="2000" dirty="0"/>
              <a:t>De toekomstige bewoners groep treedt zelf op als projectontwikkelaar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000" dirty="0"/>
              <a:t> 	Bouwen met inspraak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000" dirty="0"/>
              <a:t> 	Bouwen naar behoefte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000" dirty="0"/>
              <a:t> 	Sterke positie als groep richting de overheid en marktpartijen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000" dirty="0"/>
              <a:t> 	Subsidie voor financiering van het voortraject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000" dirty="0"/>
              <a:t> 	Lagere ontwikkelkosten door gezamenlijke inkoop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000" dirty="0"/>
              <a:t> 	Je betaalt de kostprijs, niet de verkoopprijs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52000" algn="l"/>
              </a:tabLst>
            </a:pPr>
            <a:r>
              <a:rPr lang="nl-NL" sz="2000" dirty="0"/>
              <a:t>  	Betrokkenheid en sociale binding met toekomstige buren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81" y="188640"/>
            <a:ext cx="2000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5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Samen Bouw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2704774" cy="565726"/>
          </a:xfrm>
          <a:prstGeom prst="rect">
            <a:avLst/>
          </a:prstGeom>
        </p:spPr>
      </p:pic>
      <p:pic>
        <p:nvPicPr>
          <p:cNvPr id="7" name="Afbeelding 6" descr="Samen Bouwen logo icoon gr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157192"/>
            <a:ext cx="1331640" cy="1571784"/>
          </a:xfrm>
          <a:prstGeom prst="rect">
            <a:avLst/>
          </a:prstGeom>
        </p:spPr>
      </p:pic>
      <p:sp>
        <p:nvSpPr>
          <p:cNvPr id="8" name="Tekstvak 8"/>
          <p:cNvSpPr txBox="1"/>
          <p:nvPr/>
        </p:nvSpPr>
        <p:spPr>
          <a:xfrm>
            <a:off x="539552" y="1268760"/>
            <a:ext cx="799288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Rol </a:t>
            </a:r>
          </a:p>
          <a:p>
            <a:endParaRPr lang="nl-NL" sz="20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52000" algn="l"/>
              </a:tabLst>
            </a:pPr>
            <a:r>
              <a:rPr lang="nl-NL" sz="2000" dirty="0"/>
              <a:t>Inventariseren woonbehoefte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52000" algn="l"/>
              </a:tabLst>
            </a:pPr>
            <a:r>
              <a:rPr lang="nl-NL" sz="2000" dirty="0"/>
              <a:t>Oprichten </a:t>
            </a:r>
            <a:r>
              <a:rPr lang="nl-NL" sz="2000" dirty="0" err="1"/>
              <a:t>CPO-vereniging</a:t>
            </a:r>
            <a:endParaRPr lang="nl-NL" sz="20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52000" algn="l"/>
              </a:tabLst>
            </a:pPr>
            <a:r>
              <a:rPr lang="nl-NL" sz="2000" dirty="0"/>
              <a:t>Begeleiding proces van initiatief tot oplevering</a:t>
            </a:r>
          </a:p>
          <a:p>
            <a:pPr>
              <a:spcAft>
                <a:spcPts val="1000"/>
              </a:spcAft>
              <a:tabLst>
                <a:tab pos="252000" algn="l"/>
              </a:tabLst>
            </a:pPr>
            <a:endParaRPr lang="nl-NL" sz="2000" dirty="0"/>
          </a:p>
          <a:p>
            <a:pPr>
              <a:spcAft>
                <a:spcPts val="1000"/>
              </a:spcAft>
              <a:tabLst>
                <a:tab pos="252000" algn="l"/>
              </a:tabLst>
            </a:pPr>
            <a:r>
              <a:rPr lang="nl-NL" sz="2000" dirty="0"/>
              <a:t>Bij opstellen </a:t>
            </a:r>
            <a:r>
              <a:rPr lang="nl-NL" sz="2000" dirty="0" err="1"/>
              <a:t>CPO-akte</a:t>
            </a:r>
            <a:r>
              <a:rPr lang="nl-NL" sz="2000" dirty="0"/>
              <a:t> wordt een deelnemerslijst gemaakt. </a:t>
            </a:r>
          </a:p>
          <a:p>
            <a:pPr>
              <a:spcAft>
                <a:spcPts val="1000"/>
              </a:spcAft>
              <a:tabLst>
                <a:tab pos="252000" algn="l"/>
              </a:tabLst>
            </a:pPr>
            <a:r>
              <a:rPr lang="nl-NL" sz="2000" dirty="0"/>
              <a:t>Geïnteresseerden welke zich na oprichting van de vereniging melden, komen op de reservelijst.  </a:t>
            </a:r>
          </a:p>
          <a:p>
            <a:pPr>
              <a:spcAft>
                <a:spcPts val="1000"/>
              </a:spcAft>
              <a:tabLst>
                <a:tab pos="252000" algn="l"/>
              </a:tabLst>
            </a:pP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59" y="35699"/>
            <a:ext cx="2000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2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77162"/>
            <a:ext cx="8640960" cy="556420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39552" y="41685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Locatie ‘Het kermis terrein’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81" y="188640"/>
            <a:ext cx="2000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4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2410"/>
            <a:ext cx="8424936" cy="536293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39552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Mogelijke invulling locatie ‘Het kermisterrein’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81" y="188640"/>
            <a:ext cx="2000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2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19000"/>
          </a:srgbClr>
        </a:solidFill>
        <a:ln w="2222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31793</TotalTime>
  <Words>661</Words>
  <Application>Microsoft Office PowerPoint</Application>
  <PresentationFormat>Diavoorstelling (4:3)</PresentationFormat>
  <Paragraphs>130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Woningbouw</vt:lpstr>
      <vt:lpstr>PowerPoint-presentatie</vt:lpstr>
      <vt:lpstr>PowerPoint-presentatie</vt:lpstr>
      <vt:lpstr>PowerPoint-presentatie</vt:lpstr>
      <vt:lpstr>PowerPoint-presentatie</vt:lpstr>
      <vt:lpstr>CPO  “de Moalderij”</vt:lpstr>
      <vt:lpstr>CPO plan: Patio woningen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S2P 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tbakker</dc:creator>
  <cp:lastModifiedBy>Peter en Rinie Tijssen</cp:lastModifiedBy>
  <cp:revision>1292</cp:revision>
  <cp:lastPrinted>2015-05-06T14:01:10Z</cp:lastPrinted>
  <dcterms:created xsi:type="dcterms:W3CDTF">2013-06-10T12:59:45Z</dcterms:created>
  <dcterms:modified xsi:type="dcterms:W3CDTF">2020-06-20T06:17:47Z</dcterms:modified>
</cp:coreProperties>
</file>